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A740D-0DD4-41F4-A5BB-BC1EBE32258A}" type="datetimeFigureOut">
              <a:rPr lang="en-GB" smtClean="0"/>
              <a:t>02/03/2016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24126-C3BB-436B-9828-98F895FD0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257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24126-C3BB-436B-9828-98F895FD04D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0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26CFE1-E5AD-4C30-8D03-0C3FE004479F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993C97-9BA8-4FB4-BD5C-16924ABEF5B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67335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6FF6E3-96EE-4C8F-8913-C1D8622533A6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34ED96-8847-41EB-AC59-16E0D74B75A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08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4D9139-4C58-4EE4-97ED-20F91DDA6F75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88CCE-EEF0-4250-A45A-2D515687D0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65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g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464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92734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DDE7DA-65E5-46DF-B2BE-D3E798DBC6DC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033F97-D209-4DE6-B19B-53E216FDF11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88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EAF52-C6E6-4AAA-8C5F-D68F1A15036F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83C551-A92B-4383-B391-A3C1733F592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2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FC0FE3-ED79-42AB-9B43-3C529716245F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0A90FC-464A-4853-B610-97058711023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8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C1BC2D-95A0-4D12-B832-08D9B6B602D9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BF56C5-B234-4C45-AABA-FD76B9FF7FA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16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D6C114-3386-41E3-A4D7-94EC8512F6BE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296FFE-8624-47C1-9001-C278402535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0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AF2A4F-249D-469E-9893-D8C88641614E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7B5BBA-EE9D-4DFA-BA9A-147F03073E5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35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FA3088-B42F-47C3-848B-C16187326D0B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B4D682-216D-4D51-85C5-2E5641A81B4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9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41402A-6763-4E37-BA87-57536EDC804C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F18324-BF08-4D97-A4F1-61ECB69BD09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40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05B4700-7D7D-46D9-A2F2-F4AC9A927BA3}" type="datetime1">
              <a:rPr lang="en-GB"/>
              <a:pPr lvl="0"/>
              <a:t>02/03/2016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5BE42AD-9248-44DD-852A-E9A3733E6D9A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image" Target="../media/image24.emf"/><Relationship Id="rId18" Type="http://schemas.openxmlformats.org/officeDocument/2006/relationships/image" Target="../media/image29.emf"/><Relationship Id="rId3" Type="http://schemas.openxmlformats.org/officeDocument/2006/relationships/image" Target="../media/image3.emf"/><Relationship Id="rId7" Type="http://schemas.openxmlformats.org/officeDocument/2006/relationships/image" Target="../media/image18.emf"/><Relationship Id="rId12" Type="http://schemas.openxmlformats.org/officeDocument/2006/relationships/image" Target="../media/image23.emf"/><Relationship Id="rId17" Type="http://schemas.openxmlformats.org/officeDocument/2006/relationships/image" Target="../media/image28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emf"/><Relationship Id="rId11" Type="http://schemas.openxmlformats.org/officeDocument/2006/relationships/image" Target="../media/image22.emf"/><Relationship Id="rId5" Type="http://schemas.openxmlformats.org/officeDocument/2006/relationships/image" Target="../media/image16.emf"/><Relationship Id="rId15" Type="http://schemas.openxmlformats.org/officeDocument/2006/relationships/image" Target="../media/image26.emf"/><Relationship Id="rId10" Type="http://schemas.openxmlformats.org/officeDocument/2006/relationships/image" Target="../media/image21.emf"/><Relationship Id="rId19" Type="http://schemas.openxmlformats.org/officeDocument/2006/relationships/image" Target="../media/image30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Relationship Id="rId14" Type="http://schemas.openxmlformats.org/officeDocument/2006/relationships/image" Target="../media/image2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emf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emf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emf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bg>
      <p:bgPr>
        <a:solidFill>
          <a:srgbClr val="007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857750" y="3215005"/>
            <a:ext cx="2476500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www.frogcommunity.com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6"/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4193895" y="1421800"/>
            <a:ext cx="1235994" cy="1348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7"/>
          <p:cNvPicPr>
            <a:picLocks noChangeAspect="1"/>
          </p:cNvPicPr>
          <p:nvPr/>
        </p:nvPicPr>
        <p:blipFill>
          <a:blip r:embed="rId4">
            <a:biLevel thresh="25000"/>
          </a:blip>
          <a:stretch>
            <a:fillRect/>
          </a:stretch>
        </p:blipFill>
        <p:spPr>
          <a:xfrm>
            <a:off x="5719809" y="1455514"/>
            <a:ext cx="764063" cy="128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5">
            <a:biLevel thresh="25000"/>
          </a:blip>
          <a:stretch>
            <a:fillRect/>
          </a:stretch>
        </p:blipFill>
        <p:spPr>
          <a:xfrm>
            <a:off x="6690701" y="1444276"/>
            <a:ext cx="943852" cy="1303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6">
            <a:biLevel thresh="25000"/>
          </a:blip>
          <a:stretch>
            <a:fillRect/>
          </a:stretch>
        </p:blipFill>
        <p:spPr>
          <a:xfrm>
            <a:off x="1934513" y="3379750"/>
            <a:ext cx="764063" cy="128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10"/>
          <p:cNvPicPr>
            <a:picLocks noChangeAspect="1"/>
          </p:cNvPicPr>
          <p:nvPr/>
        </p:nvPicPr>
        <p:blipFill>
          <a:blip r:embed="rId7">
            <a:biLevel thresh="50000"/>
          </a:blip>
          <a:stretch>
            <a:fillRect/>
          </a:stretch>
        </p:blipFill>
        <p:spPr>
          <a:xfrm>
            <a:off x="2860709" y="3346054"/>
            <a:ext cx="1146099" cy="1325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8">
            <a:biLevel thresh="50000"/>
          </a:blip>
          <a:stretch>
            <a:fillRect/>
          </a:stretch>
        </p:blipFill>
        <p:spPr>
          <a:xfrm>
            <a:off x="4168950" y="3329202"/>
            <a:ext cx="1213518" cy="1348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44601" y="3346054"/>
            <a:ext cx="1146099" cy="1325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10">
            <a:biLevel thresh="25000"/>
          </a:blip>
          <a:stretch>
            <a:fillRect/>
          </a:stretch>
        </p:blipFill>
        <p:spPr>
          <a:xfrm>
            <a:off x="6852833" y="3329202"/>
            <a:ext cx="1235994" cy="1348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5"/>
          <p:cNvPicPr>
            <a:picLocks noChangeAspect="1"/>
          </p:cNvPicPr>
          <p:nvPr/>
        </p:nvPicPr>
        <p:blipFill>
          <a:blip r:embed="rId11">
            <a:biLevel thresh="25000"/>
          </a:blip>
          <a:stretch>
            <a:fillRect/>
          </a:stretch>
        </p:blipFill>
        <p:spPr>
          <a:xfrm>
            <a:off x="9177156" y="3379750"/>
            <a:ext cx="1101157" cy="128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8"/>
          <p:cNvPicPr>
            <a:picLocks noChangeAspect="1"/>
          </p:cNvPicPr>
          <p:nvPr/>
        </p:nvPicPr>
        <p:blipFill>
          <a:blip r:embed="rId6">
            <a:biLevel thresh="25000"/>
          </a:blip>
          <a:stretch>
            <a:fillRect/>
          </a:stretch>
        </p:blipFill>
        <p:spPr>
          <a:xfrm>
            <a:off x="8287636" y="3379750"/>
            <a:ext cx="764063" cy="12809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/>
          <p:nvPr/>
        </p:nvSpPr>
        <p:spPr>
          <a:xfrm>
            <a:off x="795674" y="508004"/>
            <a:ext cx="10515600" cy="13255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The hard truths!</a:t>
            </a:r>
          </a:p>
        </p:txBody>
      </p:sp>
      <p:sp>
        <p:nvSpPr>
          <p:cNvPr id="4" name="Content Placeholder 2"/>
          <p:cNvSpPr txBox="1"/>
          <p:nvPr/>
        </p:nvSpPr>
        <p:spPr>
          <a:xfrm>
            <a:off x="1600200" y="2770357"/>
            <a:ext cx="10591796" cy="3257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Statistically one in every three learning platforms fail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With no SLT involvement your platform will fail!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It takes more than one person to make this work.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You’ve only got one shot to make this work</a:t>
            </a:r>
          </a:p>
        </p:txBody>
      </p:sp>
      <p:pic>
        <p:nvPicPr>
          <p:cNvPr id="5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6052" y="1722043"/>
            <a:ext cx="2238752" cy="506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9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ctangle 1"/>
          <p:cNvSpPr/>
          <p:nvPr/>
        </p:nvSpPr>
        <p:spPr>
          <a:xfrm>
            <a:off x="476777" y="237661"/>
            <a:ext cx="2144048" cy="95410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cs typeface="Calibri"/>
              </a:rPr>
              <a:t>Creating your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cs typeface="Calibri"/>
              </a:rPr>
              <a:t>Frog team</a:t>
            </a:r>
            <a:endParaRPr lang="en-GB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474" y="2144460"/>
            <a:ext cx="1485003" cy="14737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185" y="3487814"/>
            <a:ext cx="2002499" cy="1496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80035" y="3487814"/>
            <a:ext cx="1833746" cy="146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572" y="5515834"/>
            <a:ext cx="2722497" cy="1079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20826" y="188768"/>
            <a:ext cx="1496251" cy="14737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29103" y="1638211"/>
            <a:ext cx="303754" cy="50624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26736" y="3226734"/>
            <a:ext cx="990002" cy="77625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0338" y="3234882"/>
            <a:ext cx="1068750" cy="77625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0500" y="5013700"/>
            <a:ext cx="303754" cy="472497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13" name="Group 23"/>
          <p:cNvGrpSpPr/>
          <p:nvPr/>
        </p:nvGrpSpPr>
        <p:grpSpPr>
          <a:xfrm>
            <a:off x="2760134" y="4722730"/>
            <a:ext cx="2750458" cy="756847"/>
            <a:chOff x="2760134" y="4722730"/>
            <a:chExt cx="2750458" cy="756847"/>
          </a:xfrm>
        </p:grpSpPr>
        <p:pic>
          <p:nvPicPr>
            <p:cNvPr id="14" name="Picture 1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55232" y="4872078"/>
              <a:ext cx="2514737" cy="607499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5" name="Picture 2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760134" y="4862623"/>
              <a:ext cx="315001" cy="281251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6" name="Picture 2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13887259">
              <a:off x="5212466" y="4739605"/>
              <a:ext cx="315001" cy="281251"/>
            </a:xfrm>
            <a:prstGeom prst="rect">
              <a:avLst/>
            </a:prstGeom>
            <a:noFill/>
            <a:ln cap="flat">
              <a:noFill/>
            </a:ln>
          </p:spPr>
        </p:pic>
      </p:grpSp>
      <p:grpSp>
        <p:nvGrpSpPr>
          <p:cNvPr id="17" name="Group 42"/>
          <p:cNvGrpSpPr/>
          <p:nvPr/>
        </p:nvGrpSpPr>
        <p:grpSpPr>
          <a:xfrm>
            <a:off x="7631500" y="-132130"/>
            <a:ext cx="4584701" cy="1432983"/>
            <a:chOff x="7631500" y="-132130"/>
            <a:chExt cx="4584701" cy="1432983"/>
          </a:xfrm>
        </p:grpSpPr>
        <p:pic>
          <p:nvPicPr>
            <p:cNvPr id="18" name="Picture 37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7631500" y="-132130"/>
              <a:ext cx="4584701" cy="1432983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19" name="TextBox 26"/>
            <p:cNvSpPr txBox="1"/>
            <p:nvPr/>
          </p:nvSpPr>
          <p:spPr>
            <a:xfrm>
              <a:off x="7838099" y="0"/>
              <a:ext cx="3972894" cy="113877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Why did I buy Frog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Sets Vision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Gives Frog importance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Understands capabilities</a:t>
              </a:r>
            </a:p>
          </p:txBody>
        </p:sp>
      </p:grpSp>
      <p:sp>
        <p:nvSpPr>
          <p:cNvPr id="20" name="Rectangle 27"/>
          <p:cNvSpPr/>
          <p:nvPr/>
        </p:nvSpPr>
        <p:spPr>
          <a:xfrm>
            <a:off x="419773" y="1244928"/>
            <a:ext cx="2175788" cy="132343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Calibri"/>
              </a:rPr>
              <a:t>Who is crucial to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Calibri"/>
              </a:rPr>
              <a:t>the success of your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Calibri"/>
              </a:rPr>
              <a:t>learning platform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Calibri"/>
              </a:rPr>
              <a:t>and why?</a:t>
            </a: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21" name="Group 43"/>
          <p:cNvGrpSpPr/>
          <p:nvPr/>
        </p:nvGrpSpPr>
        <p:grpSpPr>
          <a:xfrm>
            <a:off x="7631500" y="1280836"/>
            <a:ext cx="4770122" cy="1367604"/>
            <a:chOff x="7631500" y="1280836"/>
            <a:chExt cx="4770122" cy="1367604"/>
          </a:xfrm>
        </p:grpSpPr>
        <p:pic>
          <p:nvPicPr>
            <p:cNvPr id="22" name="Picture 38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631500" y="1280836"/>
              <a:ext cx="4584701" cy="1367604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23" name="TextBox 29"/>
            <p:cNvSpPr txBox="1"/>
            <p:nvPr/>
          </p:nvSpPr>
          <p:spPr>
            <a:xfrm>
              <a:off x="7838099" y="1359054"/>
              <a:ext cx="4563523" cy="113877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Understands what the vision is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Communicates this to head Frog Champions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Identifies goals to achieve the vision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Leads the Frog team</a:t>
              </a:r>
            </a:p>
          </p:txBody>
        </p:sp>
      </p:grpSp>
      <p:grpSp>
        <p:nvGrpSpPr>
          <p:cNvPr id="24" name="Group 44"/>
          <p:cNvGrpSpPr/>
          <p:nvPr/>
        </p:nvGrpSpPr>
        <p:grpSpPr>
          <a:xfrm>
            <a:off x="7631500" y="2602931"/>
            <a:ext cx="4613285" cy="1879969"/>
            <a:chOff x="7631500" y="2602931"/>
            <a:chExt cx="4613285" cy="1879969"/>
          </a:xfrm>
        </p:grpSpPr>
        <p:pic>
          <p:nvPicPr>
            <p:cNvPr id="25" name="Picture 39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7631500" y="2602931"/>
              <a:ext cx="4613285" cy="1879969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26" name="TextBox 31"/>
            <p:cNvSpPr txBox="1"/>
            <p:nvPr/>
          </p:nvSpPr>
          <p:spPr>
            <a:xfrm>
              <a:off x="7838099" y="2667981"/>
              <a:ext cx="3972894" cy="166199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Create actions to achieve the vision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Ideas generator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Motivator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Gets the team on board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Share knowledge/trainer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Promote Frog and it’s capabilities</a:t>
              </a:r>
            </a:p>
          </p:txBody>
        </p:sp>
      </p:grpSp>
      <p:grpSp>
        <p:nvGrpSpPr>
          <p:cNvPr id="27" name="Group 45"/>
          <p:cNvGrpSpPr/>
          <p:nvPr/>
        </p:nvGrpSpPr>
        <p:grpSpPr>
          <a:xfrm>
            <a:off x="7631500" y="4482900"/>
            <a:ext cx="4637489" cy="1324572"/>
            <a:chOff x="7607295" y="4482900"/>
            <a:chExt cx="4637489" cy="1324572"/>
          </a:xfrm>
        </p:grpSpPr>
        <p:pic>
          <p:nvPicPr>
            <p:cNvPr id="28" name="Picture 40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7607295" y="4482900"/>
              <a:ext cx="4637489" cy="1324572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29" name="TextBox 32"/>
            <p:cNvSpPr txBox="1"/>
            <p:nvPr/>
          </p:nvSpPr>
          <p:spPr>
            <a:xfrm>
              <a:off x="7826139" y="4525374"/>
              <a:ext cx="3972894" cy="113877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The ‘techies’ behind the scenes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Understands the system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Puts ideas into technical reality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Makes it technically happen</a:t>
              </a:r>
            </a:p>
          </p:txBody>
        </p:sp>
      </p:grpSp>
      <p:grpSp>
        <p:nvGrpSpPr>
          <p:cNvPr id="30" name="Group 46"/>
          <p:cNvGrpSpPr/>
          <p:nvPr/>
        </p:nvGrpSpPr>
        <p:grpSpPr>
          <a:xfrm>
            <a:off x="7631500" y="5754145"/>
            <a:ext cx="4637489" cy="1268382"/>
            <a:chOff x="7607295" y="5754145"/>
            <a:chExt cx="4637489" cy="1268382"/>
          </a:xfrm>
        </p:grpSpPr>
        <p:pic>
          <p:nvPicPr>
            <p:cNvPr id="31" name="Picture 41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7607295" y="5754145"/>
              <a:ext cx="4637489" cy="1268382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32" name="TextBox 34"/>
            <p:cNvSpPr txBox="1"/>
            <p:nvPr/>
          </p:nvSpPr>
          <p:spPr>
            <a:xfrm>
              <a:off x="7826139" y="5807473"/>
              <a:ext cx="3972894" cy="87716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Drive the project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Share the knowledge</a:t>
              </a:r>
            </a:p>
            <a:p>
              <a:pPr marL="285750" marR="0" lvl="0" indent="-28575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7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rPr>
                <a:t>Promote Frog and it’s capabilities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10"/>
          <p:cNvSpPr txBox="1"/>
          <p:nvPr/>
        </p:nvSpPr>
        <p:spPr>
          <a:xfrm>
            <a:off x="829598" y="1417274"/>
            <a:ext cx="10020296" cy="7694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Arial" pitchFamily="34"/>
              </a:rPr>
              <a:t>Direction and leadership</a:t>
            </a:r>
          </a:p>
        </p:txBody>
      </p:sp>
      <p:sp>
        <p:nvSpPr>
          <p:cNvPr id="5" name="TextBox 13"/>
          <p:cNvSpPr txBox="1"/>
          <p:nvPr/>
        </p:nvSpPr>
        <p:spPr>
          <a:xfrm>
            <a:off x="789319" y="2450990"/>
            <a:ext cx="10020296" cy="7694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Arial" pitchFamily="34"/>
              </a:rPr>
              <a:t>Take ownership</a:t>
            </a:r>
          </a:p>
        </p:txBody>
      </p:sp>
      <p:sp>
        <p:nvSpPr>
          <p:cNvPr id="6" name="TextBox 19"/>
          <p:cNvSpPr txBox="1"/>
          <p:nvPr/>
        </p:nvSpPr>
        <p:spPr>
          <a:xfrm>
            <a:off x="-123160" y="3436214"/>
            <a:ext cx="11845265" cy="7694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Arial" pitchFamily="34"/>
              </a:rPr>
              <a:t>Transparency and accountability</a:t>
            </a:r>
          </a:p>
        </p:txBody>
      </p:sp>
      <p:pic>
        <p:nvPicPr>
          <p:cNvPr id="7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23642">
            <a:off x="8210691" y="2418072"/>
            <a:ext cx="819009" cy="7784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23642">
            <a:off x="10690425" y="3399794"/>
            <a:ext cx="819009" cy="7784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23642">
            <a:off x="9633086" y="1301411"/>
            <a:ext cx="819009" cy="7784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6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6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6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/>
          <p:nvPr/>
        </p:nvSpPr>
        <p:spPr>
          <a:xfrm>
            <a:off x="-85057" y="508004"/>
            <a:ext cx="12277063" cy="13255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Direction and leadership</a:t>
            </a:r>
          </a:p>
        </p:txBody>
      </p:sp>
      <p:sp>
        <p:nvSpPr>
          <p:cNvPr id="4" name="Content Placeholder 2"/>
          <p:cNvSpPr txBox="1"/>
          <p:nvPr/>
        </p:nvSpPr>
        <p:spPr>
          <a:xfrm>
            <a:off x="1082750" y="2770357"/>
            <a:ext cx="10591796" cy="3257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A clear roadmap, with achievable and measurable goals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Clear alignment with the school’s development plans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A clear focus and directives from the senior leadership team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Full engagement of teachers</a:t>
            </a:r>
          </a:p>
        </p:txBody>
      </p:sp>
      <p:pic>
        <p:nvPicPr>
          <p:cNvPr id="5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6103" y="1833564"/>
            <a:ext cx="3194849" cy="613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23642">
            <a:off x="9325956" y="4387290"/>
            <a:ext cx="1967029" cy="1869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3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9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/>
          <p:cNvSpPr txBox="1"/>
          <p:nvPr/>
        </p:nvSpPr>
        <p:spPr>
          <a:xfrm>
            <a:off x="1624422" y="2770357"/>
            <a:ext cx="9686851" cy="3257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Responsibility for development shared across a specified team</a:t>
            </a: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Responsibility should lie with the teaching staff and NOT the technical staff</a:t>
            </a:r>
          </a:p>
        </p:txBody>
      </p:sp>
      <p:pic>
        <p:nvPicPr>
          <p:cNvPr id="4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0699" y="1785146"/>
            <a:ext cx="2730498" cy="49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23642">
            <a:off x="9325956" y="4387290"/>
            <a:ext cx="1967029" cy="1869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le 1"/>
          <p:cNvSpPr txBox="1"/>
          <p:nvPr/>
        </p:nvSpPr>
        <p:spPr>
          <a:xfrm>
            <a:off x="-85057" y="455453"/>
            <a:ext cx="12277063" cy="13255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Take ownership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4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3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ontent Placeholder 2"/>
          <p:cNvSpPr txBox="1"/>
          <p:nvPr/>
        </p:nvSpPr>
        <p:spPr>
          <a:xfrm>
            <a:off x="1802218" y="2770357"/>
            <a:ext cx="8764176" cy="3257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</a:rPr>
              <a:t>Accountability should be clear and shared across multiple people/teams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 dirty="0">
              <a:solidFill>
                <a:srgbClr val="FFFFFF"/>
              </a:solidFill>
              <a:uFillTx/>
              <a:latin typeface="Century Gothic" panose="020B0502020202020204" pitchFamily="34" charset="0"/>
            </a:endParaRPr>
          </a:p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</a:rPr>
              <a:t>Be transparent with your progress against milestones </a:t>
            </a:r>
          </a:p>
        </p:txBody>
      </p:sp>
      <p:pic>
        <p:nvPicPr>
          <p:cNvPr id="4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3600" y="1833564"/>
            <a:ext cx="3352793" cy="49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23642">
            <a:off x="9325956" y="4387290"/>
            <a:ext cx="1967029" cy="1869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le 1"/>
          <p:cNvSpPr txBox="1"/>
          <p:nvPr/>
        </p:nvSpPr>
        <p:spPr>
          <a:xfrm>
            <a:off x="-85057" y="508004"/>
            <a:ext cx="12277063" cy="13255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Transparency and accountability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6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057" y="-105101"/>
            <a:ext cx="12277063" cy="706942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/>
          <p:cNvSpPr txBox="1"/>
          <p:nvPr/>
        </p:nvSpPr>
        <p:spPr>
          <a:xfrm>
            <a:off x="795674" y="736596"/>
            <a:ext cx="10515600" cy="842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rm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4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Where do you want to go from here</a:t>
            </a:r>
          </a:p>
        </p:txBody>
      </p:sp>
      <p:sp>
        <p:nvSpPr>
          <p:cNvPr id="4" name="Content Placeholder 2"/>
          <p:cNvSpPr txBox="1"/>
          <p:nvPr/>
        </p:nvSpPr>
        <p:spPr>
          <a:xfrm>
            <a:off x="1802218" y="2412543"/>
            <a:ext cx="8764176" cy="32571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457200" marR="0" lvl="0" indent="-45720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</a:rPr>
              <a:t>Why did you buy Frog?</a:t>
            </a:r>
          </a:p>
          <a:p>
            <a:pPr marL="457200" marR="0" lvl="0" indent="-45720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 dirty="0">
              <a:solidFill>
                <a:srgbClr val="FFFFFF"/>
              </a:solidFill>
              <a:uFillTx/>
              <a:latin typeface="Century Gothic" panose="020B0502020202020204" pitchFamily="34" charset="0"/>
            </a:endParaRPr>
          </a:p>
          <a:p>
            <a:pPr marL="457200" marR="0" lvl="0" indent="-45720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</a:rPr>
              <a:t>What did you want to achieve?</a:t>
            </a:r>
          </a:p>
          <a:p>
            <a:pPr marL="457200" marR="0" lvl="0" indent="-45720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 dirty="0">
              <a:solidFill>
                <a:srgbClr val="FFFFFF"/>
              </a:solidFill>
              <a:uFillTx/>
              <a:latin typeface="Century Gothic" panose="020B0502020202020204" pitchFamily="34" charset="0"/>
            </a:endParaRPr>
          </a:p>
          <a:p>
            <a:pPr marL="457200" marR="0" lvl="0" indent="-457200" algn="l" defTabSz="914400" rtl="0" fontAlgn="auto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</a:rPr>
              <a:t>Who leads Frog from a teaching and learning perspective?</a:t>
            </a:r>
          </a:p>
        </p:txBody>
      </p:sp>
      <p:pic>
        <p:nvPicPr>
          <p:cNvPr id="5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049" y="6031382"/>
            <a:ext cx="620603" cy="3909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1503" y="1540116"/>
            <a:ext cx="2730498" cy="49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le 1"/>
          <p:cNvSpPr txBox="1"/>
          <p:nvPr/>
        </p:nvSpPr>
        <p:spPr>
          <a:xfrm>
            <a:off x="1426957" y="3797267"/>
            <a:ext cx="10515600" cy="842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9600" b="1" i="0" u="none" strike="noStrike" kern="1200" cap="none" spc="0" baseline="0" dirty="0">
                <a:solidFill>
                  <a:srgbClr val="FFFFFF"/>
                </a:solidFill>
                <a:uFillTx/>
                <a:latin typeface="Century Gothic" panose="020B0502020202020204" pitchFamily="34" charset="0"/>
                <a:cs typeface="Calibri"/>
              </a:rPr>
              <a:t>So…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259</Words>
  <Application>Microsoft Office PowerPoint</Application>
  <PresentationFormat>Widescreen</PresentationFormat>
  <Paragraphs>56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Riley</dc:creator>
  <cp:lastModifiedBy>Kris Harrison</cp:lastModifiedBy>
  <cp:revision>23</cp:revision>
  <dcterms:created xsi:type="dcterms:W3CDTF">2016-02-04T11:17:39Z</dcterms:created>
  <dcterms:modified xsi:type="dcterms:W3CDTF">2016-03-02T14:46:11Z</dcterms:modified>
</cp:coreProperties>
</file>